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13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Agmena Pro Book"/>
                <a:cs typeface="Agmena Pro Boo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gmena Pro Book"/>
                <a:cs typeface="Agmena Pro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Agmena Pro Book"/>
                <a:cs typeface="Agmena Pro Boo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13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Agmena Pro Book"/>
                <a:cs typeface="Agmena Pro Boo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00461" y="775963"/>
            <a:ext cx="5057477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Agmena Pro Book"/>
                <a:cs typeface="Agmena Pro Boo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7493" y="2086603"/>
            <a:ext cx="8023412" cy="386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gmena Pro Book"/>
                <a:cs typeface="Agmena Pro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D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55105" y="990594"/>
            <a:ext cx="2348191" cy="3156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95310" y="4774636"/>
            <a:ext cx="6891020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  <a:tabLst>
                <a:tab pos="1152525" algn="l"/>
                <a:tab pos="2528570" algn="l"/>
                <a:tab pos="3339465" algn="l"/>
              </a:tabLst>
            </a:pPr>
            <a:r>
              <a:rPr dirty="0" sz="3600" spc="180">
                <a:solidFill>
                  <a:srgbClr val="ADA200"/>
                </a:solidFill>
                <a:latin typeface="Parkinson Roman"/>
                <a:cs typeface="Parkinson Roman"/>
              </a:rPr>
              <a:t>TH</a:t>
            </a:r>
            <a:r>
              <a:rPr dirty="0" sz="3600">
                <a:solidFill>
                  <a:srgbClr val="ADA200"/>
                </a:solidFill>
                <a:latin typeface="Parkinson Roman"/>
                <a:cs typeface="Parkinson Roman"/>
              </a:rPr>
              <a:t>E	</a:t>
            </a:r>
            <a:r>
              <a:rPr dirty="0" sz="3600" spc="195">
                <a:solidFill>
                  <a:srgbClr val="ADA200"/>
                </a:solidFill>
                <a:latin typeface="Parkinson Roman"/>
                <a:cs typeface="Parkinson Roman"/>
              </a:rPr>
              <a:t>G</a:t>
            </a:r>
            <a:r>
              <a:rPr dirty="0" sz="3600" spc="215">
                <a:solidFill>
                  <a:srgbClr val="ADA200"/>
                </a:solidFill>
                <a:latin typeface="Parkinson Roman"/>
                <a:cs typeface="Parkinson Roman"/>
              </a:rPr>
              <a:t>E</a:t>
            </a:r>
            <a:r>
              <a:rPr dirty="0" sz="3600" spc="180">
                <a:solidFill>
                  <a:srgbClr val="ADA200"/>
                </a:solidFill>
                <a:latin typeface="Parkinson Roman"/>
                <a:cs typeface="Parkinson Roman"/>
              </a:rPr>
              <a:t>O</a:t>
            </a:r>
            <a:r>
              <a:rPr dirty="0" sz="3600" spc="215">
                <a:solidFill>
                  <a:srgbClr val="ADA200"/>
                </a:solidFill>
                <a:latin typeface="Parkinson Roman"/>
                <a:cs typeface="Parkinson Roman"/>
              </a:rPr>
              <a:t>R</a:t>
            </a:r>
            <a:r>
              <a:rPr dirty="0" sz="3600" spc="195">
                <a:solidFill>
                  <a:srgbClr val="ADA200"/>
                </a:solidFill>
                <a:latin typeface="Parkinson Roman"/>
                <a:cs typeface="Parkinson Roman"/>
              </a:rPr>
              <a:t>G</a:t>
            </a:r>
            <a:r>
              <a:rPr dirty="0" sz="3600">
                <a:solidFill>
                  <a:srgbClr val="ADA200"/>
                </a:solidFill>
                <a:latin typeface="Parkinson Roman"/>
                <a:cs typeface="Parkinson Roman"/>
              </a:rPr>
              <a:t>E	</a:t>
            </a:r>
            <a:r>
              <a:rPr dirty="0" sz="3600" spc="-235">
                <a:solidFill>
                  <a:srgbClr val="ADA200"/>
                </a:solidFill>
                <a:latin typeface="Parkinson Roman"/>
                <a:cs typeface="Parkinson Roman"/>
              </a:rPr>
              <a:t>W</a:t>
            </a:r>
            <a:r>
              <a:rPr dirty="0" sz="3600" spc="180">
                <a:solidFill>
                  <a:srgbClr val="ADA200"/>
                </a:solidFill>
                <a:latin typeface="Parkinson Roman"/>
                <a:cs typeface="Parkinson Roman"/>
              </a:rPr>
              <a:t>ASHIN</a:t>
            </a:r>
            <a:r>
              <a:rPr dirty="0" sz="3600" spc="250">
                <a:solidFill>
                  <a:srgbClr val="ADA200"/>
                </a:solidFill>
                <a:latin typeface="Parkinson Roman"/>
                <a:cs typeface="Parkinson Roman"/>
              </a:rPr>
              <a:t>G</a:t>
            </a:r>
            <a:r>
              <a:rPr dirty="0" sz="3600" spc="140">
                <a:solidFill>
                  <a:srgbClr val="ADA200"/>
                </a:solidFill>
                <a:latin typeface="Parkinson Roman"/>
                <a:cs typeface="Parkinson Roman"/>
              </a:rPr>
              <a:t>T</a:t>
            </a:r>
            <a:r>
              <a:rPr dirty="0" sz="3600" spc="180">
                <a:solidFill>
                  <a:srgbClr val="ADA200"/>
                </a:solidFill>
                <a:latin typeface="Parkinson Roman"/>
                <a:cs typeface="Parkinson Roman"/>
              </a:rPr>
              <a:t>ON  </a:t>
            </a:r>
            <a:r>
              <a:rPr dirty="0" sz="3600" spc="150">
                <a:solidFill>
                  <a:srgbClr val="ADA200"/>
                </a:solidFill>
                <a:latin typeface="Parkinson Roman"/>
                <a:cs typeface="Parkinson Roman"/>
              </a:rPr>
              <a:t>MASONIC	</a:t>
            </a:r>
            <a:r>
              <a:rPr dirty="0" sz="3600" spc="155">
                <a:solidFill>
                  <a:srgbClr val="ADA200"/>
                </a:solidFill>
                <a:latin typeface="Parkinson Roman"/>
                <a:cs typeface="Parkinson Roman"/>
              </a:rPr>
              <a:t>NATIONAL</a:t>
            </a:r>
            <a:endParaRPr sz="3600">
              <a:latin typeface="Parkinson Roman"/>
              <a:cs typeface="Parkinson Roman"/>
            </a:endParaRPr>
          </a:p>
          <a:p>
            <a:pPr algn="ctr">
              <a:lnSpc>
                <a:spcPct val="100000"/>
              </a:lnSpc>
              <a:tabLst>
                <a:tab pos="2879090" algn="l"/>
              </a:tabLst>
            </a:pPr>
            <a:r>
              <a:rPr dirty="0" sz="3600" spc="175">
                <a:solidFill>
                  <a:srgbClr val="ADA200"/>
                </a:solidFill>
                <a:latin typeface="Parkinson Roman"/>
                <a:cs typeface="Parkinson Roman"/>
              </a:rPr>
              <a:t>MEMORIAL	</a:t>
            </a:r>
            <a:r>
              <a:rPr dirty="0" sz="3600" spc="160">
                <a:solidFill>
                  <a:srgbClr val="ADA200"/>
                </a:solidFill>
                <a:latin typeface="Parkinson Roman"/>
                <a:cs typeface="Parkinson Roman"/>
              </a:rPr>
              <a:t>ASSOCIATION</a:t>
            </a:r>
            <a:endParaRPr sz="3600">
              <a:latin typeface="Parkinson Roman"/>
              <a:cs typeface="Parkinson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0810" algn="l"/>
                <a:tab pos="3219450" algn="l"/>
              </a:tabLst>
            </a:pPr>
            <a:r>
              <a:rPr dirty="0"/>
              <a:t>Our	</a:t>
            </a:r>
            <a:r>
              <a:rPr dirty="0" spc="-405"/>
              <a:t>W</a:t>
            </a:r>
            <a:r>
              <a:rPr dirty="0"/>
              <a:t>ork	</a:t>
            </a:r>
            <a:r>
              <a:rPr dirty="0" spc="-595"/>
              <a:t>T</a:t>
            </a:r>
            <a:r>
              <a:rPr dirty="0" spc="35"/>
              <a:t>o</a:t>
            </a:r>
            <a:r>
              <a:rPr dirty="0"/>
              <a:t>day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283904"/>
            <a:ext cx="10058400" cy="5488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0020" y="0"/>
            <a:ext cx="4818379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547360" cy="777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368" y="557463"/>
            <a:ext cx="0" cy="1176020"/>
          </a:xfrm>
          <a:custGeom>
            <a:avLst/>
            <a:gdLst/>
            <a:ahLst/>
            <a:cxnLst/>
            <a:rect l="l" t="t" r="r" b="b"/>
            <a:pathLst>
              <a:path w="0" h="1176020">
                <a:moveTo>
                  <a:pt x="0" y="1175450"/>
                </a:moveTo>
                <a:lnTo>
                  <a:pt x="0" y="0"/>
                </a:lnTo>
              </a:path>
            </a:pathLst>
          </a:custGeom>
          <a:ln w="95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12734" y="793190"/>
            <a:ext cx="503555" cy="0"/>
          </a:xfrm>
          <a:custGeom>
            <a:avLst/>
            <a:gdLst/>
            <a:ahLst/>
            <a:cxnLst/>
            <a:rect l="l" t="t" r="r" b="b"/>
            <a:pathLst>
              <a:path w="503554" h="0">
                <a:moveTo>
                  <a:pt x="0" y="0"/>
                </a:moveTo>
                <a:lnTo>
                  <a:pt x="503122" y="0"/>
                </a:lnTo>
              </a:path>
            </a:pathLst>
          </a:custGeom>
          <a:ln w="95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1358" y="245325"/>
            <a:ext cx="220979" cy="11264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200" spc="-1535">
                <a:solidFill>
                  <a:srgbClr val="7E673F"/>
                </a:solidFill>
                <a:latin typeface="Arial"/>
                <a:cs typeface="Arial"/>
              </a:rPr>
              <a:t>·</a:t>
            </a:r>
            <a:r>
              <a:rPr dirty="0" sz="7200" spc="-1725">
                <a:solidFill>
                  <a:srgbClr val="342D26"/>
                </a:solidFill>
                <a:latin typeface="Arial"/>
                <a:cs typeface="Arial"/>
              </a:rPr>
              <a:t>-</a:t>
            </a:r>
            <a:endParaRPr sz="7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5742" y="579803"/>
            <a:ext cx="111125" cy="11264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200" spc="-1725">
                <a:solidFill>
                  <a:srgbClr val="342D26"/>
                </a:solidFill>
                <a:latin typeface="Arial"/>
                <a:cs typeface="Arial"/>
              </a:rPr>
              <a:t>-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13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5912" y="1555229"/>
            <a:ext cx="6986576" cy="4661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161124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73072" y="420110"/>
            <a:ext cx="1511300" cy="1488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47650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Our  </a:t>
            </a:r>
            <a:r>
              <a:rPr dirty="0" sz="4800" spc="-250"/>
              <a:t>V</a:t>
            </a:r>
            <a:r>
              <a:rPr dirty="0" sz="4800"/>
              <a:t>ision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5703286" y="2294630"/>
            <a:ext cx="3650615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59740" marR="452120">
              <a:lnSpc>
                <a:spcPct val="100000"/>
              </a:lnSpc>
              <a:spcBef>
                <a:spcPts val="100"/>
              </a:spcBef>
            </a:pPr>
            <a:r>
              <a:rPr dirty="0" sz="3000" spc="-125" b="0" i="1">
                <a:solidFill>
                  <a:srgbClr val="FFFFFF"/>
                </a:solidFill>
                <a:latin typeface="Agmena Pro Book"/>
                <a:cs typeface="Agmena Pro Book"/>
              </a:rPr>
              <a:t>To </a:t>
            </a:r>
            <a:r>
              <a:rPr dirty="0" sz="3000" spc="-10" b="0" i="1">
                <a:solidFill>
                  <a:srgbClr val="FFFFFF"/>
                </a:solidFill>
                <a:latin typeface="Agmena Pro Book"/>
                <a:cs typeface="Agmena Pro Book"/>
              </a:rPr>
              <a:t>inspire </a:t>
            </a:r>
            <a:r>
              <a:rPr dirty="0" sz="3000" spc="5" b="0" i="1">
                <a:solidFill>
                  <a:srgbClr val="FFFFFF"/>
                </a:solidFill>
                <a:latin typeface="Agmena Pro Book"/>
                <a:cs typeface="Agmena Pro Book"/>
              </a:rPr>
              <a:t>humanity  </a:t>
            </a:r>
            <a:r>
              <a:rPr dirty="0" sz="3000" spc="-15" b="0" i="1">
                <a:solidFill>
                  <a:srgbClr val="FFFFFF"/>
                </a:solidFill>
                <a:latin typeface="Agmena Pro Book"/>
                <a:cs typeface="Agmena Pro Book"/>
              </a:rPr>
              <a:t>through</a:t>
            </a:r>
            <a:r>
              <a:rPr dirty="0" sz="3000" spc="-25" b="0" i="1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000" b="0" i="1">
                <a:solidFill>
                  <a:srgbClr val="FFFFFF"/>
                </a:solidFill>
                <a:latin typeface="Agmena Pro Book"/>
                <a:cs typeface="Agmena Pro Book"/>
              </a:rPr>
              <a:t>education</a:t>
            </a:r>
            <a:endParaRPr sz="3000">
              <a:latin typeface="Agmena Pro Book"/>
              <a:cs typeface="Agmena Pro Book"/>
            </a:endParaRPr>
          </a:p>
          <a:p>
            <a:pPr algn="ctr" marL="229235" marR="221615">
              <a:lnSpc>
                <a:spcPct val="100000"/>
              </a:lnSpc>
            </a:pPr>
            <a:r>
              <a:rPr dirty="0" sz="3000" b="0" i="1">
                <a:solidFill>
                  <a:srgbClr val="FFFFFF"/>
                </a:solidFill>
                <a:latin typeface="Agmena Pro Book"/>
                <a:cs typeface="Agmena Pro Book"/>
              </a:rPr>
              <a:t>to emulate and</a:t>
            </a:r>
            <a:r>
              <a:rPr dirty="0" sz="3000" spc="-100" b="0" i="1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000" spc="-5" b="0" i="1">
                <a:solidFill>
                  <a:srgbClr val="FFFFFF"/>
                </a:solidFill>
                <a:latin typeface="Agmena Pro Book"/>
                <a:cs typeface="Agmena Pro Book"/>
              </a:rPr>
              <a:t>promote  </a:t>
            </a:r>
            <a:r>
              <a:rPr dirty="0" sz="3000" spc="-10" b="0" i="1">
                <a:solidFill>
                  <a:srgbClr val="FFFFFF"/>
                </a:solidFill>
                <a:latin typeface="Agmena Pro Book"/>
                <a:cs typeface="Agmena Pro Book"/>
              </a:rPr>
              <a:t>the </a:t>
            </a:r>
            <a:r>
              <a:rPr dirty="0" sz="3000" spc="-5" b="0" i="1">
                <a:solidFill>
                  <a:srgbClr val="FFFFFF"/>
                </a:solidFill>
                <a:latin typeface="Agmena Pro Book"/>
                <a:cs typeface="Agmena Pro Book"/>
              </a:rPr>
              <a:t>virtues, </a:t>
            </a:r>
            <a:r>
              <a:rPr dirty="0" sz="3000" spc="-20" b="0" i="1">
                <a:solidFill>
                  <a:srgbClr val="FFFFFF"/>
                </a:solidFill>
                <a:latin typeface="Agmena Pro Book"/>
                <a:cs typeface="Agmena Pro Book"/>
              </a:rPr>
              <a:t>character,  </a:t>
            </a:r>
            <a:r>
              <a:rPr dirty="0" sz="3000" b="0" i="1">
                <a:solidFill>
                  <a:srgbClr val="FFFFFF"/>
                </a:solidFill>
                <a:latin typeface="Agmena Pro Book"/>
                <a:cs typeface="Agmena Pro Book"/>
              </a:rPr>
              <a:t>and vision</a:t>
            </a:r>
            <a:r>
              <a:rPr dirty="0" sz="3000" spc="-15" b="0" i="1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000" spc="15" b="0" i="1">
                <a:solidFill>
                  <a:srgbClr val="FFFFFF"/>
                </a:solidFill>
                <a:latin typeface="Agmena Pro Book"/>
                <a:cs typeface="Agmena Pro Book"/>
              </a:rPr>
              <a:t>of</a:t>
            </a:r>
            <a:endParaRPr sz="3000">
              <a:latin typeface="Agmena Pro Book"/>
              <a:cs typeface="Agmena Pro Book"/>
            </a:endParaRPr>
          </a:p>
          <a:p>
            <a:pPr algn="ctr" marL="432434" marR="424815">
              <a:lnSpc>
                <a:spcPct val="100000"/>
              </a:lnSpc>
            </a:pPr>
            <a:r>
              <a:rPr dirty="0" sz="3000" spc="-5" b="0" i="1">
                <a:solidFill>
                  <a:srgbClr val="FFFFFF"/>
                </a:solidFill>
                <a:latin typeface="Agmena Pro Book"/>
                <a:cs typeface="Agmena Pro Book"/>
              </a:rPr>
              <a:t>George </a:t>
            </a:r>
            <a:r>
              <a:rPr dirty="0" sz="3000" spc="-15" b="0" i="1">
                <a:solidFill>
                  <a:srgbClr val="FFFFFF"/>
                </a:solidFill>
                <a:latin typeface="Agmena Pro Book"/>
                <a:cs typeface="Agmena Pro Book"/>
              </a:rPr>
              <a:t>Washington,  </a:t>
            </a:r>
            <a:r>
              <a:rPr dirty="0" sz="3000" spc="-10" b="0" i="1">
                <a:solidFill>
                  <a:srgbClr val="FFFFFF"/>
                </a:solidFill>
                <a:latin typeface="Agmena Pro Book"/>
                <a:cs typeface="Agmena Pro Book"/>
              </a:rPr>
              <a:t>the </a:t>
            </a:r>
            <a:r>
              <a:rPr dirty="0" sz="3000" b="0" i="1">
                <a:solidFill>
                  <a:srgbClr val="FFFFFF"/>
                </a:solidFill>
                <a:latin typeface="Agmena Pro Book"/>
                <a:cs typeface="Agmena Pro Book"/>
              </a:rPr>
              <a:t>Man, </a:t>
            </a:r>
            <a:r>
              <a:rPr dirty="0" sz="3000" spc="-10" b="0" i="1">
                <a:solidFill>
                  <a:srgbClr val="FFFFFF"/>
                </a:solidFill>
                <a:latin typeface="Agmena Pro Book"/>
                <a:cs typeface="Agmena Pro Book"/>
              </a:rPr>
              <a:t>the</a:t>
            </a:r>
            <a:r>
              <a:rPr dirty="0" sz="3000" spc="-70" b="0" i="1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000" spc="5" b="0" i="1">
                <a:solidFill>
                  <a:srgbClr val="FFFFFF"/>
                </a:solidFill>
                <a:latin typeface="Agmena Pro Book"/>
                <a:cs typeface="Agmena Pro Book"/>
              </a:rPr>
              <a:t>Mason,</a:t>
            </a:r>
            <a:endParaRPr sz="3000">
              <a:latin typeface="Agmena Pro Book"/>
              <a:cs typeface="Agmena Pro Book"/>
            </a:endParaRPr>
          </a:p>
          <a:p>
            <a:pPr algn="ctr">
              <a:lnSpc>
                <a:spcPct val="100000"/>
              </a:lnSpc>
            </a:pPr>
            <a:r>
              <a:rPr dirty="0" sz="3000" b="0" i="1">
                <a:solidFill>
                  <a:srgbClr val="FFFFFF"/>
                </a:solidFill>
                <a:latin typeface="Agmena Pro Book"/>
                <a:cs typeface="Agmena Pro Book"/>
              </a:rPr>
              <a:t>and </a:t>
            </a:r>
            <a:r>
              <a:rPr dirty="0" sz="3000" spc="-15" b="0" i="1">
                <a:solidFill>
                  <a:srgbClr val="FFFFFF"/>
                </a:solidFill>
                <a:latin typeface="Agmena Pro Book"/>
                <a:cs typeface="Agmena Pro Book"/>
              </a:rPr>
              <a:t>Father </a:t>
            </a:r>
            <a:r>
              <a:rPr dirty="0" sz="3000" spc="10" b="0" i="1">
                <a:solidFill>
                  <a:srgbClr val="FFFFFF"/>
                </a:solidFill>
                <a:latin typeface="Agmena Pro Book"/>
                <a:cs typeface="Agmena Pro Book"/>
              </a:rPr>
              <a:t>of </a:t>
            </a:r>
            <a:r>
              <a:rPr dirty="0" sz="3000" b="0" i="1">
                <a:solidFill>
                  <a:srgbClr val="FFFFFF"/>
                </a:solidFill>
                <a:latin typeface="Agmena Pro Book"/>
                <a:cs typeface="Agmena Pro Book"/>
              </a:rPr>
              <a:t>our</a:t>
            </a:r>
            <a:r>
              <a:rPr dirty="0" sz="3000" spc="-55" b="0" i="1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000" spc="-10" b="0" i="1">
                <a:solidFill>
                  <a:srgbClr val="FFFFFF"/>
                </a:solidFill>
                <a:latin typeface="Agmena Pro Book"/>
                <a:cs typeface="Agmena Pro Book"/>
              </a:rPr>
              <a:t>Country.</a:t>
            </a:r>
            <a:endParaRPr sz="3000">
              <a:latin typeface="Agmena Pro Book"/>
              <a:cs typeface="Agmena Pro 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13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0569" y="0"/>
            <a:ext cx="552963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13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4000" y="990600"/>
            <a:ext cx="9669474" cy="5750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05540" y="569588"/>
            <a:ext cx="8035290" cy="459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  <a:tabLst>
                <a:tab pos="1364615" algn="l"/>
                <a:tab pos="2651125" algn="l"/>
                <a:tab pos="3066415" algn="l"/>
                <a:tab pos="3228975" algn="l"/>
                <a:tab pos="3660140" algn="l"/>
                <a:tab pos="3692525" algn="l"/>
                <a:tab pos="3972560" algn="l"/>
                <a:tab pos="4754245" algn="l"/>
                <a:tab pos="5140325" algn="l"/>
              </a:tabLst>
            </a:pPr>
            <a:r>
              <a:rPr dirty="0" sz="6000" b="0">
                <a:solidFill>
                  <a:srgbClr val="FFFFFF"/>
                </a:solidFill>
                <a:latin typeface="Agmena Pro Book"/>
                <a:cs typeface="Agmena Pro Book"/>
              </a:rPr>
              <a:t>The	</a:t>
            </a:r>
            <a:r>
              <a:rPr dirty="0" sz="6000" spc="5" b="0">
                <a:solidFill>
                  <a:srgbClr val="FFFFFF"/>
                </a:solidFill>
                <a:latin typeface="Agmena Pro Book"/>
                <a:cs typeface="Agmena Pro Book"/>
              </a:rPr>
              <a:t>George		</a:t>
            </a:r>
            <a:r>
              <a:rPr dirty="0" sz="6000" spc="-45" b="0">
                <a:solidFill>
                  <a:srgbClr val="FFFFFF"/>
                </a:solidFill>
                <a:latin typeface="Agmena Pro Book"/>
                <a:cs typeface="Agmena Pro Book"/>
              </a:rPr>
              <a:t>Washington  </a:t>
            </a:r>
            <a:r>
              <a:rPr dirty="0" sz="6000" spc="5" b="0">
                <a:solidFill>
                  <a:srgbClr val="FFFFFF"/>
                </a:solidFill>
                <a:latin typeface="Agmena Pro Book"/>
                <a:cs typeface="Agmena Pro Book"/>
              </a:rPr>
              <a:t>Masonic	</a:t>
            </a:r>
            <a:r>
              <a:rPr dirty="0" sz="6000" spc="-10" b="0">
                <a:solidFill>
                  <a:srgbClr val="FFFFFF"/>
                </a:solidFill>
                <a:latin typeface="Agmena Pro Book"/>
                <a:cs typeface="Agmena Pro Book"/>
              </a:rPr>
              <a:t>National  </a:t>
            </a:r>
            <a:r>
              <a:rPr dirty="0" sz="6000" b="0">
                <a:solidFill>
                  <a:srgbClr val="FFFFFF"/>
                </a:solidFill>
                <a:latin typeface="Agmena Pro Book"/>
                <a:cs typeface="Agmena Pro Book"/>
              </a:rPr>
              <a:t>Memorial	is	the	ultimate  exp</a:t>
            </a:r>
            <a:r>
              <a:rPr dirty="0" sz="6000" spc="-40" b="0">
                <a:solidFill>
                  <a:srgbClr val="FFFFFF"/>
                </a:solidFill>
                <a:latin typeface="Agmena Pro Book"/>
                <a:cs typeface="Agmena Pro Book"/>
              </a:rPr>
              <a:t>r</a:t>
            </a:r>
            <a:r>
              <a:rPr dirty="0" sz="6000" spc="60" b="0">
                <a:solidFill>
                  <a:srgbClr val="FFFFFF"/>
                </a:solidFill>
                <a:latin typeface="Agmena Pro Book"/>
                <a:cs typeface="Agmena Pro Book"/>
              </a:rPr>
              <a:t>e</a:t>
            </a:r>
            <a:r>
              <a:rPr dirty="0" sz="6000" b="0">
                <a:solidFill>
                  <a:srgbClr val="FFFFFF"/>
                </a:solidFill>
                <a:latin typeface="Agmena Pro Book"/>
                <a:cs typeface="Agmena Pro Book"/>
              </a:rPr>
              <a:t>ssion	of	our	American  </a:t>
            </a:r>
            <a:r>
              <a:rPr dirty="0" sz="6000" spc="5" b="0">
                <a:solidFill>
                  <a:srgbClr val="FFFFFF"/>
                </a:solidFill>
                <a:latin typeface="Agmena Pro Book"/>
                <a:cs typeface="Agmena Pro Book"/>
              </a:rPr>
              <a:t>Masonic	</a:t>
            </a:r>
            <a:r>
              <a:rPr dirty="0" sz="6000" b="0">
                <a:solidFill>
                  <a:srgbClr val="FFFFFF"/>
                </a:solidFill>
                <a:latin typeface="Agmena Pro Book"/>
                <a:cs typeface="Agmena Pro Book"/>
              </a:rPr>
              <a:t>Heritage.</a:t>
            </a:r>
            <a:endParaRPr sz="6000">
              <a:latin typeface="Agmena Pro Book"/>
              <a:cs typeface="Agmena Pro Boo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2947" y="775963"/>
            <a:ext cx="591312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9975" algn="l"/>
              </a:tabLst>
            </a:pPr>
            <a:r>
              <a:rPr dirty="0"/>
              <a:t>G</a:t>
            </a:r>
            <a:r>
              <a:rPr dirty="0" spc="60"/>
              <a:t>e</a:t>
            </a:r>
            <a:r>
              <a:rPr dirty="0"/>
              <a:t>orge	</a:t>
            </a:r>
            <a:r>
              <a:rPr dirty="0" spc="-430"/>
              <a:t>W</a:t>
            </a:r>
            <a:r>
              <a:rPr dirty="0"/>
              <a:t>ashington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1161" y="2086603"/>
            <a:ext cx="807656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302385" marR="1294765">
              <a:lnSpc>
                <a:spcPct val="100000"/>
              </a:lnSpc>
              <a:spcBef>
                <a:spcPts val="100"/>
              </a:spcBef>
            </a:pPr>
            <a:r>
              <a:rPr dirty="0" sz="3600" spc="10" b="0">
                <a:solidFill>
                  <a:srgbClr val="FFFFFF"/>
                </a:solidFill>
                <a:latin typeface="Agmena Pro Book"/>
                <a:cs typeface="Agmena Pro Book"/>
              </a:rPr>
              <a:t>Recognized </a:t>
            </a:r>
            <a:r>
              <a:rPr dirty="0" sz="3600" spc="-70" b="0">
                <a:solidFill>
                  <a:srgbClr val="FFFFFF"/>
                </a:solidFill>
                <a:latin typeface="Agmena Pro Book"/>
                <a:cs typeface="Agmena Pro Book"/>
              </a:rPr>
              <a:t>Today </a:t>
            </a:r>
            <a:r>
              <a:rPr dirty="0" sz="3600" b="0">
                <a:solidFill>
                  <a:srgbClr val="FFFFFF"/>
                </a:solidFill>
                <a:latin typeface="Agmena Pro Book"/>
                <a:cs typeface="Agmena Pro Book"/>
              </a:rPr>
              <a:t>as  </a:t>
            </a:r>
            <a:r>
              <a:rPr dirty="0" sz="3600" spc="-25" b="0">
                <a:solidFill>
                  <a:srgbClr val="FFFFFF"/>
                </a:solidFill>
                <a:latin typeface="Agmena Pro Book"/>
                <a:cs typeface="Agmena Pro Book"/>
              </a:rPr>
              <a:t>America’s </a:t>
            </a:r>
            <a:r>
              <a:rPr dirty="0" sz="3600" spc="-10" b="0">
                <a:solidFill>
                  <a:srgbClr val="FFFFFF"/>
                </a:solidFill>
                <a:latin typeface="Agmena Pro Book"/>
                <a:cs typeface="Agmena Pro Book"/>
              </a:rPr>
              <a:t>Foremost</a:t>
            </a:r>
            <a:r>
              <a:rPr dirty="0" sz="3600" spc="-50" b="0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600" spc="5" b="0">
                <a:solidFill>
                  <a:srgbClr val="FFFFFF"/>
                </a:solidFill>
                <a:latin typeface="Agmena Pro Book"/>
                <a:cs typeface="Agmena Pro Book"/>
              </a:rPr>
              <a:t>Freemason</a:t>
            </a:r>
            <a:endParaRPr sz="3600">
              <a:latin typeface="Agmena Pro Book"/>
              <a:cs typeface="Agmena Pro Boo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3600" spc="-5" b="0">
                <a:solidFill>
                  <a:srgbClr val="FFFFFF"/>
                </a:solidFill>
                <a:latin typeface="Agmena Pro Book"/>
                <a:cs typeface="Agmena Pro Book"/>
              </a:rPr>
              <a:t>Brother </a:t>
            </a:r>
            <a:r>
              <a:rPr dirty="0" sz="3600" spc="-30" b="0">
                <a:solidFill>
                  <a:srgbClr val="FFFFFF"/>
                </a:solidFill>
                <a:latin typeface="Agmena Pro Book"/>
                <a:cs typeface="Agmena Pro Book"/>
              </a:rPr>
              <a:t>Washington</a:t>
            </a:r>
            <a:r>
              <a:rPr dirty="0" sz="3600" b="0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600" spc="-15" b="0">
                <a:solidFill>
                  <a:srgbClr val="FFFFFF"/>
                </a:solidFill>
                <a:latin typeface="Agmena Pro Book"/>
                <a:cs typeface="Agmena Pro Book"/>
              </a:rPr>
              <a:t>was</a:t>
            </a:r>
            <a:endParaRPr sz="3600">
              <a:latin typeface="Agmena Pro Book"/>
              <a:cs typeface="Agmena Pro Book"/>
            </a:endParaRPr>
          </a:p>
          <a:p>
            <a:pPr algn="ctr">
              <a:lnSpc>
                <a:spcPct val="100000"/>
              </a:lnSpc>
            </a:pPr>
            <a:r>
              <a:rPr dirty="0" sz="3600" b="0">
                <a:solidFill>
                  <a:srgbClr val="FFFFFF"/>
                </a:solidFill>
                <a:latin typeface="Agmena Pro Book"/>
                <a:cs typeface="Agmena Pro Book"/>
              </a:rPr>
              <a:t>Initiated, </a:t>
            </a:r>
            <a:r>
              <a:rPr dirty="0" sz="3600" spc="-10" b="0">
                <a:solidFill>
                  <a:srgbClr val="FFFFFF"/>
                </a:solidFill>
                <a:latin typeface="Agmena Pro Book"/>
                <a:cs typeface="Agmena Pro Book"/>
              </a:rPr>
              <a:t>Passed, </a:t>
            </a:r>
            <a:r>
              <a:rPr dirty="0" sz="3600" b="0">
                <a:solidFill>
                  <a:srgbClr val="FFFFFF"/>
                </a:solidFill>
                <a:latin typeface="Agmena Pro Book"/>
                <a:cs typeface="Agmena Pro Book"/>
              </a:rPr>
              <a:t>and </a:t>
            </a:r>
            <a:r>
              <a:rPr dirty="0" sz="3600" spc="15" b="0">
                <a:solidFill>
                  <a:srgbClr val="FFFFFF"/>
                </a:solidFill>
                <a:latin typeface="Agmena Pro Book"/>
                <a:cs typeface="Agmena Pro Book"/>
              </a:rPr>
              <a:t>Raised </a:t>
            </a:r>
            <a:r>
              <a:rPr dirty="0" sz="3600" b="0">
                <a:solidFill>
                  <a:srgbClr val="FFFFFF"/>
                </a:solidFill>
                <a:latin typeface="Agmena Pro Book"/>
                <a:cs typeface="Agmena Pro Book"/>
              </a:rPr>
              <a:t>in 1752 and</a:t>
            </a:r>
            <a:r>
              <a:rPr dirty="0" sz="3600" spc="-25" b="0">
                <a:solidFill>
                  <a:srgbClr val="FFFFFF"/>
                </a:solidFill>
                <a:latin typeface="Agmena Pro Book"/>
                <a:cs typeface="Agmena Pro Book"/>
              </a:rPr>
              <a:t> </a:t>
            </a:r>
            <a:r>
              <a:rPr dirty="0" sz="3600" b="0">
                <a:solidFill>
                  <a:srgbClr val="FFFFFF"/>
                </a:solidFill>
                <a:latin typeface="Agmena Pro Book"/>
                <a:cs typeface="Agmena Pro Book"/>
              </a:rPr>
              <a:t>1753</a:t>
            </a:r>
            <a:endParaRPr sz="3600">
              <a:latin typeface="Agmena Pro Book"/>
              <a:cs typeface="Agmena Pro Boo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8269" y="775963"/>
            <a:ext cx="428244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4615" algn="l"/>
              </a:tabLst>
            </a:pPr>
            <a:r>
              <a:rPr dirty="0"/>
              <a:t>The	Memorial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“To </a:t>
            </a:r>
            <a:r>
              <a:rPr dirty="0"/>
              <a:t>erect and maintain in the </a:t>
            </a:r>
            <a:r>
              <a:rPr dirty="0" spc="5"/>
              <a:t>City </a:t>
            </a:r>
            <a:r>
              <a:rPr dirty="0"/>
              <a:t>of </a:t>
            </a:r>
            <a:r>
              <a:rPr dirty="0" spc="-5"/>
              <a:t>Alexan-  </a:t>
            </a:r>
            <a:r>
              <a:rPr dirty="0"/>
              <a:t>dria, </a:t>
            </a:r>
            <a:r>
              <a:rPr dirty="0" spc="-25"/>
              <a:t>Virginia, </a:t>
            </a:r>
            <a:r>
              <a:rPr dirty="0"/>
              <a:t>a suitable Memorial </a:t>
            </a:r>
            <a:r>
              <a:rPr dirty="0" spc="-60"/>
              <a:t>Temple </a:t>
            </a:r>
            <a:r>
              <a:rPr dirty="0"/>
              <a:t>to  </a:t>
            </a:r>
            <a:r>
              <a:rPr dirty="0" spc="5"/>
              <a:t>George </a:t>
            </a:r>
            <a:r>
              <a:rPr dirty="0" spc="-25"/>
              <a:t>Washington, </a:t>
            </a:r>
            <a:r>
              <a:rPr dirty="0"/>
              <a:t>the </a:t>
            </a:r>
            <a:r>
              <a:rPr dirty="0" spc="20"/>
              <a:t>Mason; </a:t>
            </a:r>
            <a:r>
              <a:rPr dirty="0"/>
              <a:t>one </a:t>
            </a:r>
            <a:r>
              <a:rPr dirty="0" spc="-10"/>
              <a:t>which  </a:t>
            </a:r>
            <a:r>
              <a:rPr dirty="0" spc="-15"/>
              <a:t>will </a:t>
            </a:r>
            <a:r>
              <a:rPr dirty="0"/>
              <a:t>express in durability and </a:t>
            </a:r>
            <a:r>
              <a:rPr dirty="0" spc="5"/>
              <a:t>beauty </a:t>
            </a:r>
            <a:r>
              <a:rPr dirty="0"/>
              <a:t>the </a:t>
            </a:r>
            <a:r>
              <a:rPr dirty="0" spc="-5"/>
              <a:t>un-  </a:t>
            </a:r>
            <a:r>
              <a:rPr dirty="0" spc="-10"/>
              <a:t>dying </a:t>
            </a:r>
            <a:r>
              <a:rPr dirty="0" spc="10"/>
              <a:t>esteem </a:t>
            </a:r>
            <a:r>
              <a:rPr dirty="0"/>
              <a:t>of the Freemasons of the </a:t>
            </a:r>
            <a:r>
              <a:rPr dirty="0" spc="-5"/>
              <a:t>United  </a:t>
            </a:r>
            <a:r>
              <a:rPr dirty="0" spc="5"/>
              <a:t>States </a:t>
            </a:r>
            <a:r>
              <a:rPr dirty="0"/>
              <a:t>for him in </a:t>
            </a:r>
            <a:r>
              <a:rPr dirty="0" spc="-5"/>
              <a:t>whose </a:t>
            </a:r>
            <a:r>
              <a:rPr dirty="0" spc="10"/>
              <a:t>memory </a:t>
            </a:r>
            <a:r>
              <a:rPr dirty="0"/>
              <a:t>it shall stand  </a:t>
            </a:r>
            <a:r>
              <a:rPr dirty="0" spc="-5"/>
              <a:t>throughout </a:t>
            </a:r>
            <a:r>
              <a:rPr dirty="0"/>
              <a:t>the coming</a:t>
            </a:r>
            <a:r>
              <a:rPr dirty="0" spc="-5"/>
              <a:t> </a:t>
            </a:r>
            <a:r>
              <a:rPr dirty="0" spc="-65"/>
              <a:t>years.”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2019-02-19T19:03:52Z</dcterms:created>
  <dcterms:modified xsi:type="dcterms:W3CDTF">2019-02-19T19:03:52Z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2017-06-16T00:00:00Z</vt:filetime>
  </property>
  <property fmtid="{D5CDD505-2E9C-101B-9397-08002B2CF9AE}" pid="3" name="Creator">
    <vt:lpwstr>Adobe InDesign CC 2014 (Windows)</vt:lpwstr>
  </property>
  <property fmtid="{D5CDD505-2E9C-101B-9397-08002B2CF9AE}" pid="4" name="LastSaved">
    <vt:filetime>2019-02-19T00:00:00Z</vt:filetime>
  </property>
</Properties>
</file>